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375" r:id="rId3"/>
    <p:sldId id="392" r:id="rId4"/>
    <p:sldId id="473" r:id="rId5"/>
    <p:sldId id="384" r:id="rId6"/>
    <p:sldId id="381" r:id="rId7"/>
    <p:sldId id="429" r:id="rId8"/>
    <p:sldId id="430" r:id="rId9"/>
    <p:sldId id="431" r:id="rId10"/>
    <p:sldId id="432" r:id="rId11"/>
    <p:sldId id="433" r:id="rId12"/>
    <p:sldId id="434" r:id="rId13"/>
    <p:sldId id="435" r:id="rId14"/>
    <p:sldId id="436" r:id="rId15"/>
    <p:sldId id="437" r:id="rId16"/>
    <p:sldId id="438" r:id="rId17"/>
    <p:sldId id="446" r:id="rId18"/>
    <p:sldId id="390" r:id="rId19"/>
    <p:sldId id="385" r:id="rId20"/>
    <p:sldId id="386" r:id="rId21"/>
    <p:sldId id="391" r:id="rId22"/>
    <p:sldId id="424" r:id="rId23"/>
    <p:sldId id="426" r:id="rId24"/>
    <p:sldId id="427" r:id="rId25"/>
    <p:sldId id="428" r:id="rId26"/>
    <p:sldId id="425" r:id="rId27"/>
    <p:sldId id="382" r:id="rId28"/>
    <p:sldId id="439" r:id="rId29"/>
    <p:sldId id="440" r:id="rId30"/>
    <p:sldId id="441" r:id="rId31"/>
    <p:sldId id="442" r:id="rId32"/>
    <p:sldId id="443" r:id="rId33"/>
    <p:sldId id="444" r:id="rId34"/>
    <p:sldId id="387" r:id="rId35"/>
    <p:sldId id="462" r:id="rId36"/>
    <p:sldId id="388" r:id="rId37"/>
    <p:sldId id="389" r:id="rId38"/>
    <p:sldId id="447" r:id="rId39"/>
    <p:sldId id="448" r:id="rId40"/>
    <p:sldId id="449" r:id="rId41"/>
    <p:sldId id="450" r:id="rId42"/>
    <p:sldId id="376" r:id="rId43"/>
    <p:sldId id="393" r:id="rId44"/>
    <p:sldId id="451" r:id="rId45"/>
    <p:sldId id="394" r:id="rId46"/>
    <p:sldId id="452" r:id="rId47"/>
    <p:sldId id="453" r:id="rId48"/>
    <p:sldId id="454" r:id="rId49"/>
    <p:sldId id="445" r:id="rId50"/>
    <p:sldId id="467" r:id="rId51"/>
    <p:sldId id="396" r:id="rId52"/>
    <p:sldId id="397" r:id="rId53"/>
    <p:sldId id="398" r:id="rId54"/>
    <p:sldId id="399" r:id="rId55"/>
    <p:sldId id="400" r:id="rId56"/>
    <p:sldId id="401" r:id="rId57"/>
    <p:sldId id="402" r:id="rId58"/>
    <p:sldId id="404" r:id="rId59"/>
    <p:sldId id="407" r:id="rId60"/>
    <p:sldId id="455" r:id="rId61"/>
    <p:sldId id="408" r:id="rId62"/>
    <p:sldId id="456" r:id="rId63"/>
    <p:sldId id="409" r:id="rId64"/>
    <p:sldId id="468" r:id="rId65"/>
    <p:sldId id="465" r:id="rId66"/>
    <p:sldId id="466" r:id="rId67"/>
    <p:sldId id="463" r:id="rId68"/>
    <p:sldId id="464" r:id="rId69"/>
    <p:sldId id="457" r:id="rId70"/>
    <p:sldId id="410" r:id="rId71"/>
    <p:sldId id="458" r:id="rId72"/>
    <p:sldId id="459" r:id="rId73"/>
    <p:sldId id="411" r:id="rId74"/>
    <p:sldId id="460" r:id="rId75"/>
    <p:sldId id="413" r:id="rId76"/>
    <p:sldId id="414" r:id="rId77"/>
    <p:sldId id="415" r:id="rId78"/>
    <p:sldId id="416" r:id="rId79"/>
    <p:sldId id="417" r:id="rId80"/>
    <p:sldId id="418" r:id="rId81"/>
    <p:sldId id="419" r:id="rId82"/>
    <p:sldId id="469" r:id="rId83"/>
    <p:sldId id="470" r:id="rId84"/>
    <p:sldId id="471" r:id="rId85"/>
    <p:sldId id="472" r:id="rId86"/>
    <p:sldId id="412" r:id="rId87"/>
    <p:sldId id="420" r:id="rId88"/>
    <p:sldId id="421" r:id="rId89"/>
    <p:sldId id="422" r:id="rId90"/>
    <p:sldId id="423" r:id="rId91"/>
    <p:sldId id="461" r:id="rId92"/>
    <p:sldId id="380" r:id="rId93"/>
    <p:sldId id="383" r:id="rId94"/>
    <p:sldId id="284" r:id="rId95"/>
    <p:sldId id="285" r:id="rId9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p:cViewPr varScale="1">
        <p:scale>
          <a:sx n="90" d="100"/>
          <a:sy n="90" d="100"/>
        </p:scale>
        <p:origin x="232"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82</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83</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84</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85</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17</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20</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72</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4.png"/></Relationships>
</file>

<file path=ppt/slides/_rels/slide4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6.jpeg"/></Relationships>
</file>

<file path=ppt/slides/_rels/slide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7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7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2.tiff"/></Relationships>
</file>

<file path=ppt/slides/_rels/slide8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61.png"/><Relationship Id="rId4" Type="http://schemas.openxmlformats.org/officeDocument/2006/relationships/image" Target="../media/image60.png"/></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94.xml.rels><?xml version="1.0" encoding="UTF-8" standalone="yes"?>
<Relationships xmlns="http://schemas.openxmlformats.org/package/2006/relationships"><Relationship Id="rId2" Type="http://schemas.openxmlformats.org/officeDocument/2006/relationships/image" Target="../media/image64.jpg"/><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p>
          <a:p>
            <a:r>
              <a:rPr lang="zh-CN" altLang="en-US" sz="2400" b="1" dirty="0">
                <a:solidFill>
                  <a:srgbClr val="00B050"/>
                </a:solidFill>
                <a:latin typeface="FangSong" panose="02010609060101010101" pitchFamily="49" charset="-122"/>
                <a:ea typeface="FangSong" panose="02010609060101010101" pitchFamily="49" charset="-122"/>
              </a:rPr>
              <a:t>比如：即使你有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个老婆，也不能一个月把孩子生下来。</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r>
              <a:rPr lang="zh-CN" altLang="en-US" sz="2400" b="1" dirty="0">
                <a:solidFill>
                  <a:srgbClr val="00B050"/>
                </a:solidFill>
                <a:latin typeface="FangSong" panose="02010609060101010101" pitchFamily="49" charset="-122"/>
                <a:ea typeface="FangSong" panose="02010609060101010101" pitchFamily="49" charset="-122"/>
              </a:rPr>
              <a:t>比如：当你有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个老婆，就会要生更多的孩子。</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r>
              <a:rPr lang="zh-CN" altLang="en-US" sz="2400" b="1" dirty="0">
                <a:solidFill>
                  <a:srgbClr val="00B050"/>
                </a:solidFill>
                <a:latin typeface="FangSong" panose="02010609060101010101" pitchFamily="49" charset="-122"/>
                <a:ea typeface="FangSong" panose="02010609060101010101" pitchFamily="49" charset="-122"/>
              </a:rPr>
              <a:t>比如：你要设法让每个老婆都在干活，别让她们闲着。</a:t>
            </a:r>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36496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9ABE53-80E6-504F-87C2-DC04851DDA32}"/>
              </a:ext>
            </a:extLst>
          </p:cNvPr>
          <p:cNvPicPr>
            <a:picLocks noChangeAspect="1"/>
          </p:cNvPicPr>
          <p:nvPr/>
        </p:nvPicPr>
        <p:blipFill>
          <a:blip r:embed="rId2"/>
          <a:stretch>
            <a:fillRect/>
          </a:stretch>
        </p:blipFill>
        <p:spPr>
          <a:xfrm>
            <a:off x="1643798" y="1925372"/>
            <a:ext cx="8407400" cy="4343400"/>
          </a:xfrm>
          <a:prstGeom prst="rect">
            <a:avLst/>
          </a:prstGeom>
        </p:spPr>
      </p:pic>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44704"/>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265176" y="1378092"/>
            <a:ext cx="11487142" cy="4893647"/>
          </a:xfrm>
          <a:prstGeom prst="rect">
            <a:avLst/>
          </a:prstGeom>
          <a:noFill/>
        </p:spPr>
        <p:txBody>
          <a:bodyPr wrap="square" rtlCol="0">
            <a:spAutoFit/>
          </a:bodyPr>
          <a:lstStyle/>
          <a:p>
            <a:r>
              <a:rPr lang="en-US" altLang="zh-CN" sz="2400" b="1" dirty="0">
                <a:solidFill>
                  <a:srgbClr val="FF0000"/>
                </a:solidFill>
                <a:latin typeface="FangSong" panose="02010609060101010101" pitchFamily="49" charset="-122"/>
                <a:ea typeface="FangSong" panose="02010609060101010101" pitchFamily="49" charset="-122"/>
              </a:rPr>
              <a:t>volatile</a:t>
            </a:r>
            <a:r>
              <a:rPr lang="zh-CN" altLang="en-US" sz="2400" b="1" dirty="0">
                <a:solidFill>
                  <a:srgbClr val="FF0000"/>
                </a:solidFill>
                <a:latin typeface="FangSong" panose="02010609060101010101" pitchFamily="49" charset="-122"/>
                <a:ea typeface="FangSong" panose="02010609060101010101" pitchFamily="49" charset="-122"/>
              </a:rPr>
              <a:t>背后的原理</a:t>
            </a:r>
          </a:p>
          <a:p>
            <a:r>
              <a:rPr lang="zh-CN" altLang="en-US" sz="2400" b="1" dirty="0">
                <a:latin typeface="FangSong" panose="02010609060101010101" pitchFamily="49" charset="-122"/>
                <a:ea typeface="FangSong" panose="02010609060101010101" pitchFamily="49" charset="-122"/>
              </a:rPr>
              <a:t>在</a:t>
            </a:r>
            <a:r>
              <a:rPr lang="en-US" altLang="zh-CN" sz="2400" b="1" dirty="0" err="1">
                <a:latin typeface="FangSong" panose="02010609060101010101" pitchFamily="49" charset="-122"/>
                <a:ea typeface="FangSong" panose="02010609060101010101" pitchFamily="49" charset="-122"/>
              </a:rPr>
              <a:t>DoubleCheck</a:t>
            </a:r>
            <a:r>
              <a:rPr lang="zh-CN" altLang="en-US" sz="2400" b="1" dirty="0">
                <a:latin typeface="FangSong" panose="02010609060101010101" pitchFamily="49" charset="-122"/>
                <a:ea typeface="FangSong" panose="02010609060101010101" pitchFamily="49" charset="-122"/>
              </a:rPr>
              <a:t>的汇编代码中我们看到加了</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关键字后汇编代码中多了一行</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指令，那么这个指令代表什么意思呢？</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指令有两个功能：</a:t>
            </a:r>
          </a:p>
          <a:p>
            <a:r>
              <a:rPr lang="zh-CN" altLang="en-US" sz="2400" b="1" dirty="0">
                <a:latin typeface="FangSong" panose="02010609060101010101" pitchFamily="49" charset="-122"/>
                <a:ea typeface="FangSong" panose="02010609060101010101" pitchFamily="49" charset="-122"/>
              </a:rPr>
              <a:t>对</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会让其他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高速缓存中的缓存行失效，其他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读取时必须要从主内存加载最新数据。</a:t>
            </a:r>
          </a:p>
          <a:p>
            <a:r>
              <a:rPr lang="zh-CN" altLang="en-US" sz="2400" b="1" dirty="0">
                <a:latin typeface="FangSong" panose="02010609060101010101" pitchFamily="49" charset="-122"/>
                <a:ea typeface="FangSong" panose="02010609060101010101" pitchFamily="49" charset="-122"/>
              </a:rPr>
              <a:t>简单来说就是</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指令可以实现缓存一致性。通过</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指令的这两个功能，我们就可以很简单的理解当共享变量</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用</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修饰后，每次更新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的值都会导致缓存行的数据强制刷新最新值到主内存，</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的值。这样就实现了共享变量的可见性以及有序性。</a:t>
            </a:r>
          </a:p>
        </p:txBody>
      </p:sp>
    </p:spTree>
    <p:extLst>
      <p:ext uri="{BB962C8B-B14F-4D97-AF65-F5344CB8AC3E}">
        <p14:creationId xmlns:p14="http://schemas.microsoft.com/office/powerpoint/2010/main" val="301729723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A79C9A64-E740-B444-B98F-21A89B50CC5D}"/>
              </a:ext>
            </a:extLst>
          </p:cNvPr>
          <p:cNvPicPr>
            <a:picLocks noChangeAspect="1"/>
          </p:cNvPicPr>
          <p:nvPr/>
        </p:nvPicPr>
        <p:blipFill>
          <a:blip r:embed="rId3"/>
          <a:stretch>
            <a:fillRect/>
          </a:stretch>
        </p:blipFill>
        <p:spPr>
          <a:xfrm>
            <a:off x="775136" y="1334291"/>
            <a:ext cx="5853793" cy="4345083"/>
          </a:xfrm>
          <a:prstGeom prst="rect">
            <a:avLst/>
          </a:prstGeom>
        </p:spPr>
      </p:pic>
      <p:pic>
        <p:nvPicPr>
          <p:cNvPr id="4" name="图片 3">
            <a:extLst>
              <a:ext uri="{FF2B5EF4-FFF2-40B4-BE49-F238E27FC236}">
                <a16:creationId xmlns:a16="http://schemas.microsoft.com/office/drawing/2014/main" id="{401E2FE0-45F9-1149-962E-52DF1F4782DB}"/>
              </a:ext>
            </a:extLst>
          </p:cNvPr>
          <p:cNvPicPr>
            <a:picLocks noChangeAspect="1"/>
          </p:cNvPicPr>
          <p:nvPr/>
        </p:nvPicPr>
        <p:blipFill>
          <a:blip r:embed="rId4"/>
          <a:stretch>
            <a:fillRect/>
          </a:stretch>
        </p:blipFill>
        <p:spPr>
          <a:xfrm>
            <a:off x="7546317" y="1959429"/>
            <a:ext cx="3104174" cy="2671947"/>
          </a:xfrm>
          <a:prstGeom prst="rect">
            <a:avLst/>
          </a:prstGeom>
        </p:spPr>
      </p:pic>
      <p:sp>
        <p:nvSpPr>
          <p:cNvPr id="8" name="TextBox 100">
            <a:extLst>
              <a:ext uri="{FF2B5EF4-FFF2-40B4-BE49-F238E27FC236}">
                <a16:creationId xmlns:a16="http://schemas.microsoft.com/office/drawing/2014/main" id="{95959916-C227-CF4A-8BE9-8B24C3707EEB}"/>
              </a:ext>
            </a:extLst>
          </p:cNvPr>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MESI_protocol</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6524730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的优化</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607372"/>
            <a:ext cx="11487142" cy="5324535"/>
          </a:xfrm>
          <a:prstGeom prst="rect">
            <a:avLst/>
          </a:prstGeom>
          <a:noFill/>
        </p:spPr>
        <p:txBody>
          <a:bodyPr wrap="square" rtlCol="0">
            <a:spAutoFit/>
          </a:bodyPr>
          <a:lstStyle/>
          <a:p>
            <a:r>
              <a:rPr lang="zh-Hans" altLang="en-US" sz="2000" b="1" dirty="0">
                <a:latin typeface="FangSong" panose="02010609060101010101" pitchFamily="49" charset="-122"/>
                <a:ea typeface="FangSong" panose="02010609060101010101" pitchFamily="49" charset="-122"/>
              </a:rPr>
              <a:t>    </a:t>
            </a:r>
            <a:r>
              <a:rPr lang="en-US" altLang="zh-Hans" sz="2000" b="1" i="1" u="sng" dirty="0">
                <a:latin typeface="FangSong" panose="02010609060101010101" pitchFamily="49" charset="-122"/>
                <a:ea typeface="FangSong" panose="02010609060101010101" pitchFamily="49" charset="-122"/>
              </a:rPr>
              <a:t>JDK1.6</a:t>
            </a:r>
            <a:r>
              <a:rPr lang="zh-CN" altLang="en-US" sz="2000" b="1" i="1" u="sng" dirty="0">
                <a:latin typeface="FangSong" panose="02010609060101010101" pitchFamily="49" charset="-122"/>
                <a:ea typeface="FangSong" panose="02010609060101010101" pitchFamily="49" charset="-122"/>
              </a:rPr>
              <a:t>对对</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的优化主要体现在引入了“偏向锁”和“轻量级锁”的概念，同时</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的锁</a:t>
            </a:r>
            <a:r>
              <a:rPr lang="zh-CN" altLang="en-US" sz="2000" b="1" i="1" u="sng" dirty="0">
                <a:solidFill>
                  <a:srgbClr val="00B050"/>
                </a:solidFill>
                <a:latin typeface="FangSong" panose="02010609060101010101" pitchFamily="49" charset="-122"/>
                <a:ea typeface="FangSong" panose="02010609060101010101" pitchFamily="49" charset="-122"/>
              </a:rPr>
              <a:t>只可升级，不可降级</a:t>
            </a:r>
            <a:r>
              <a:rPr lang="zh-Hans" altLang="en-US" sz="2000" b="1" i="1" u="sng" dirty="0">
                <a:latin typeface="FangSong" panose="02010609060101010101" pitchFamily="49" charset="-122"/>
                <a:ea typeface="FangSong" panose="02010609060101010101" pitchFamily="49" charset="-122"/>
              </a:rPr>
              <a:t>。</a:t>
            </a:r>
            <a:endParaRPr lang="en-US" altLang="zh-Hans" sz="2000" b="1" i="1" u="sng" dirty="0">
              <a:latin typeface="FangSong" panose="02010609060101010101" pitchFamily="49" charset="-122"/>
              <a:ea typeface="FangSong" panose="02010609060101010101" pitchFamily="49" charset="-122"/>
            </a:endParaRP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偏向锁的思想是指如果一个线程获得了锁，那么就从无锁模式进入偏向模式，这一步是通过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操作来做的，进入偏向模式的线程每一次访问这个锁的同步代码块时都不需要再进行同步操作，除非有其他线程访问这个锁。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提高的是那些带同步但无竞争的代码的性能，也就是说如果你的同步代码块很长时间都是同一个线程访问，偏向锁就会提高效率，因为他减少了重复获取锁和释放锁产生的性能消耗。如果你的同步代码块会频繁的在多个线程之间访问，可以使用参数</a:t>
            </a:r>
            <a:r>
              <a:rPr lang="en-US" altLang="zh-CN" sz="2000" b="1" dirty="0">
                <a:latin typeface="FangSong" panose="02010609060101010101" pitchFamily="49" charset="-122"/>
                <a:ea typeface="FangSong" panose="02010609060101010101" pitchFamily="49" charset="-122"/>
              </a:rPr>
              <a:t>-XX</a:t>
            </a:r>
            <a:r>
              <a:rPr lang="zh-CN" altLang="en-US" sz="2000" b="1" dirty="0">
                <a:latin typeface="FangSong" panose="02010609060101010101" pitchFamily="49" charset="-122"/>
                <a:ea typeface="FangSong" panose="02010609060101010101" pitchFamily="49" charset="-122"/>
              </a:rPr>
              <a:t>：</a:t>
            </a:r>
            <a:r>
              <a:rPr lang="en-US" altLang="zh-CN" sz="2000" b="1" dirty="0">
                <a:latin typeface="FangSong" panose="02010609060101010101" pitchFamily="49" charset="-122"/>
                <a:ea typeface="FangSong" panose="02010609060101010101" pitchFamily="49" charset="-122"/>
              </a:rPr>
              <a:t>-</a:t>
            </a:r>
            <a:r>
              <a:rPr lang="en-US" altLang="zh-CN" sz="2000" b="1" dirty="0" err="1">
                <a:latin typeface="FangSong" panose="02010609060101010101" pitchFamily="49" charset="-122"/>
                <a:ea typeface="FangSong" panose="02010609060101010101" pitchFamily="49" charset="-122"/>
              </a:rPr>
              <a:t>UseBiasedLocking</a:t>
            </a:r>
            <a:r>
              <a:rPr lang="zh-CN" altLang="en-US" sz="2000" b="1" dirty="0">
                <a:latin typeface="FangSong" panose="02010609060101010101" pitchFamily="49" charset="-122"/>
                <a:ea typeface="FangSong" panose="02010609060101010101" pitchFamily="49" charset="-122"/>
              </a:rPr>
              <a:t>来禁止偏向锁产生，避免在多个锁状态之间切换。</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偏向锁优化了只有一个线程进入同步代码块的情况，当多个线程访问锁时偏向锁就升级为了轻量级锁。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轻量级锁的思想是当多个线程进入同步代码块后，多个线程未发生竞争时一直保持轻量级锁，通过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来获取锁。如果发生竞争，首先会采用</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自旋操作来获取锁，自旋在极短时间内发生，有固定的自旋次数，一旦自旋获取失败，则升级为重量级锁。</a:t>
            </a:r>
          </a:p>
          <a:p>
            <a:r>
              <a:rPr lang="zh-CN" altLang="en-US" sz="2000" b="1" dirty="0">
                <a:latin typeface="FangSong" panose="02010609060101010101" pitchFamily="49" charset="-122"/>
                <a:ea typeface="FangSong" panose="02010609060101010101" pitchFamily="49" charset="-122"/>
              </a:rPr>
              <a:t>轻量级锁优化了多个线程进入同步代码块的情况，多个线程未发生竞争时，可以通过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获取锁，减少锁状态切换。当多个线程发生竞争时，不是直接阻塞线程，而是通过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自旋来尝试获取锁，减少了阻塞线程的概率，这样就提高了</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锁的性能。</a:t>
            </a:r>
          </a:p>
        </p:txBody>
      </p:sp>
      <p:sp>
        <p:nvSpPr>
          <p:cNvPr id="8" name="TextBox 50">
            <a:extLst>
              <a:ext uri="{FF2B5EF4-FFF2-40B4-BE49-F238E27FC236}">
                <a16:creationId xmlns:a16="http://schemas.microsoft.com/office/drawing/2014/main" id="{6BCE69E4-6D84-4F4C-A326-3F6A9D14A8B9}"/>
              </a:ext>
            </a:extLst>
          </p:cNvPr>
          <p:cNvSpPr txBox="1"/>
          <p:nvPr/>
        </p:nvSpPr>
        <p:spPr>
          <a:xfrm>
            <a:off x="265176" y="1095875"/>
            <a:ext cx="7667541" cy="400110"/>
          </a:xfrm>
          <a:prstGeom prst="rect">
            <a:avLst/>
          </a:prstGeom>
          <a:noFill/>
        </p:spPr>
        <p:txBody>
          <a:bodyPr wrap="square" rtlCol="0">
            <a:spAutoFit/>
          </a:bodyPr>
          <a:lstStyle/>
          <a:p>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 </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偏向锁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轻量级锁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重量级锁</a:t>
            </a:r>
            <a:endParaRPr lang="zh-CN" altLang="en-US" sz="2000" b="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219509775"/>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4527623" y="1267571"/>
            <a:ext cx="7014411" cy="5471975"/>
          </a:xfrm>
          <a:prstGeom prst="rect">
            <a:avLst/>
          </a:prstGeom>
        </p:spPr>
      </p:pic>
      <p:pic>
        <p:nvPicPr>
          <p:cNvPr id="2" name="图片 1">
            <a:extLst>
              <a:ext uri="{FF2B5EF4-FFF2-40B4-BE49-F238E27FC236}">
                <a16:creationId xmlns:a16="http://schemas.microsoft.com/office/drawing/2014/main" id="{21625DDC-3B5E-5844-9D05-24E8F975EE2C}"/>
              </a:ext>
            </a:extLst>
          </p:cNvPr>
          <p:cNvPicPr>
            <a:picLocks noChangeAspect="1"/>
          </p:cNvPicPr>
          <p:nvPr/>
        </p:nvPicPr>
        <p:blipFill>
          <a:blip r:embed="rId4"/>
          <a:stretch>
            <a:fillRect/>
          </a:stretch>
        </p:blipFill>
        <p:spPr>
          <a:xfrm>
            <a:off x="507176" y="1152155"/>
            <a:ext cx="3886200" cy="4483100"/>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a:t>
            </a:r>
            <a:r>
              <a:rPr lang="zh-CN" altLang="en-US" sz="28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800" b="1" i="1" dirty="0">
                <a:latin typeface="FangSong" panose="02010609060101010101" pitchFamily="49" charset="-122"/>
                <a:ea typeface="FangSong" panose="02010609060101010101" pitchFamily="49" charset="-122"/>
              </a:rPr>
              <a:t>，也不需要进行</a:t>
            </a:r>
            <a:r>
              <a:rPr lang="zh-CN" altLang="en-US" sz="2800" b="1" i="1" dirty="0">
                <a:solidFill>
                  <a:srgbClr val="FF0000"/>
                </a:solidFill>
                <a:latin typeface="FangSong" panose="02010609060101010101" pitchFamily="49" charset="-122"/>
                <a:ea typeface="FangSong" panose="02010609060101010101" pitchFamily="49" charset="-122"/>
              </a:rPr>
              <a:t>额外的同步</a:t>
            </a:r>
            <a:r>
              <a:rPr lang="zh-CN" altLang="en-US" sz="2800" b="1" i="1" dirty="0">
                <a:latin typeface="FangSong" panose="02010609060101010101" pitchFamily="49" charset="-122"/>
                <a:ea typeface="FangSong" panose="02010609060101010101" pitchFamily="49" charset="-122"/>
              </a:rPr>
              <a:t>，或者在</a:t>
            </a:r>
            <a:r>
              <a:rPr lang="zh-CN" altLang="en-US" sz="28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8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8026</TotalTime>
  <Words>28096</Words>
  <Application>Microsoft Macintosh PowerPoint</Application>
  <PresentationFormat>宽屏</PresentationFormat>
  <Paragraphs>1328</Paragraphs>
  <Slides>95</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95</vt:i4>
      </vt:variant>
    </vt:vector>
  </HeadingPairs>
  <TitlesOfParts>
    <vt:vector size="103"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1194</cp:revision>
  <dcterms:created xsi:type="dcterms:W3CDTF">2018-01-27T02:13:00Z</dcterms:created>
  <dcterms:modified xsi:type="dcterms:W3CDTF">2018-11-04T13:35:02Z</dcterms:modified>
</cp:coreProperties>
</file>